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9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57" r:id="rId2"/>
    <p:sldId id="308" r:id="rId3"/>
    <p:sldId id="309" r:id="rId4"/>
    <p:sldId id="310" r:id="rId5"/>
    <p:sldId id="316" r:id="rId6"/>
    <p:sldId id="317" r:id="rId7"/>
    <p:sldId id="318" r:id="rId8"/>
    <p:sldId id="320" r:id="rId9"/>
    <p:sldId id="324" r:id="rId10"/>
    <p:sldId id="326" r:id="rId11"/>
    <p:sldId id="325" r:id="rId12"/>
    <p:sldId id="323" r:id="rId13"/>
    <p:sldId id="258" r:id="rId14"/>
    <p:sldId id="259" r:id="rId15"/>
    <p:sldId id="260" r:id="rId16"/>
    <p:sldId id="261" r:id="rId17"/>
    <p:sldId id="262" r:id="rId18"/>
    <p:sldId id="263" r:id="rId19"/>
    <p:sldId id="321" r:id="rId20"/>
    <p:sldId id="264" r:id="rId21"/>
    <p:sldId id="266" r:id="rId22"/>
    <p:sldId id="267" r:id="rId23"/>
    <p:sldId id="265" r:id="rId24"/>
    <p:sldId id="268" r:id="rId25"/>
    <p:sldId id="269" r:id="rId26"/>
    <p:sldId id="270" r:id="rId27"/>
    <p:sldId id="329" r:id="rId28"/>
    <p:sldId id="272" r:id="rId29"/>
    <p:sldId id="271" r:id="rId30"/>
    <p:sldId id="273" r:id="rId31"/>
    <p:sldId id="274" r:id="rId32"/>
    <p:sldId id="275" r:id="rId33"/>
    <p:sldId id="322" r:id="rId34"/>
    <p:sldId id="276" r:id="rId35"/>
    <p:sldId id="277" r:id="rId36"/>
    <p:sldId id="278" r:id="rId37"/>
    <p:sldId id="279" r:id="rId38"/>
    <p:sldId id="280" r:id="rId39"/>
    <p:sldId id="327" r:id="rId40"/>
    <p:sldId id="281" r:id="rId41"/>
    <p:sldId id="282" r:id="rId42"/>
    <p:sldId id="328" r:id="rId43"/>
    <p:sldId id="330" r:id="rId4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tierrez, Lori" initials="GL" lastIdx="1" clrIdx="0">
    <p:extLst>
      <p:ext uri="{19B8F6BF-5375-455C-9EA6-DF929625EA0E}">
        <p15:presenceInfo xmlns:p15="http://schemas.microsoft.com/office/powerpoint/2012/main" userId="Gutierrez, Lo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41A8AC1-4EC5-49C1-BA59-594F3E91AC4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8480DB7-7EB4-401E-8AA9-0ED7EB082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7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BCD0508-CF5E-44D1-9470-EACF6BBD1CA3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007892E-2787-41AD-B33A-732CE5A9B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19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5A0789AD-81AF-44A8-8CC6-1DCA453BA432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81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02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43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73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73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1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15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9182" indent="-2996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8742" indent="-23974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8239" indent="-23974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57735" indent="-23974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37231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16728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6225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75722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F459D3-A525-4CD2-9852-2FB2D036FC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31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88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99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05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93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17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81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9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61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32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246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396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962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060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38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005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9182" indent="-2996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8742" indent="-23974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8239" indent="-23974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57735" indent="-23974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37231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16728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6225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75722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F459D3-A525-4CD2-9852-2FB2D036FC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246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739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660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434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454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197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438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156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242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01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682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78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17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2947" indent="-3088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35304" indent="-24706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29425" indent="-24706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223546" indent="-24706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717667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11788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05910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200032" indent="-2470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42289" eaLnBrk="1" hangingPunct="1">
              <a:defRPr/>
            </a:pPr>
            <a:fld id="{19F459D3-A525-4CD2-9852-2FB2D036FCCC}" type="slidenum">
              <a:rPr lang="en-US">
                <a:solidFill>
                  <a:prstClr val="black"/>
                </a:solidFill>
              </a:rPr>
              <a:pPr defTabSz="942289" eaLnBrk="1" hangingPunct="1"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60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9182" indent="-2996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8742" indent="-23974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8239" indent="-23974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57735" indent="-23974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37231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16728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6225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75722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F459D3-A525-4CD2-9852-2FB2D036FC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96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9182" indent="-2996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8742" indent="-23974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8239" indent="-23974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57735" indent="-23974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37231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16728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96225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75722" indent="-2397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F459D3-A525-4CD2-9852-2FB2D036FC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1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44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190500"/>
            <a:ext cx="106172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1669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1219201"/>
            <a:ext cx="2794000" cy="4906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219201"/>
            <a:ext cx="8178800" cy="4906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311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3" y="177800"/>
            <a:ext cx="105664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1142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713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90500"/>
            <a:ext cx="105664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1000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11138"/>
            <a:ext cx="10566400" cy="5635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31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3" y="190500"/>
            <a:ext cx="105664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03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56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2192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219201"/>
            <a:ext cx="68156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362201"/>
            <a:ext cx="4011084" cy="3657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095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6482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8000" y="1143000"/>
            <a:ext cx="11074400" cy="3429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25780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230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0972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Presentation Title Goes Here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4978400" y="6096000"/>
            <a:ext cx="70104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8" name="Picture 10" descr="blue bann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6400" y="152400"/>
            <a:ext cx="11176000" cy="914400"/>
          </a:xfrm>
          <a:prstGeom prst="rect">
            <a:avLst/>
          </a:prstGeom>
          <a:noFill/>
        </p:spPr>
      </p:pic>
      <p:pic>
        <p:nvPicPr>
          <p:cNvPr id="9" name="Picture 9" descr="DOH-rgb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34400" y="6096001"/>
            <a:ext cx="3016251" cy="549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9885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S6wbagEis-8&amp;feature=share&amp;list=EC3DE9DDE8EB2A2E56" TargetMode="External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SmSWCGJEUG8&amp;index=6&amp;list=PL3DE9DDE8EB2A2E56" TargetMode="External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diabetes.org/tools-support/know-your-rights/safe-at-school-state-laws/training-resources-school-staff" TargetMode="External"/><Relationship Id="rId5" Type="http://schemas.openxmlformats.org/officeDocument/2006/relationships/hyperlink" Target="https://www.health.pa.gov/topics/Documents/School%20Health/Diabetes%20In%20School_Children%20Oct%202021.pdf" TargetMode="External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_IApvPofJfY&amp;index=13&amp;list=PL3DE9DDE8EB2A2E56" TargetMode="External"/><Relationship Id="rId4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1295400"/>
            <a:ext cx="7315200" cy="53340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b="1" dirty="0"/>
              <a:t>Level 2 Training</a:t>
            </a:r>
          </a:p>
          <a:p>
            <a:r>
              <a:rPr lang="en-US" b="1" dirty="0"/>
              <a:t>For School Staff Who Have Responsibility for Students with Diabetes</a:t>
            </a:r>
          </a:p>
          <a:p>
            <a:endParaRPr lang="en-US" b="1" dirty="0"/>
          </a:p>
          <a:p>
            <a:pPr lvl="0"/>
            <a:r>
              <a:rPr lang="en-US" sz="1600" b="1" dirty="0">
                <a:solidFill>
                  <a:srgbClr val="000000"/>
                </a:solidFill>
              </a:rPr>
              <a:t>(Select the sound icon at the top right of each slide for the dialogue)</a:t>
            </a:r>
          </a:p>
          <a:p>
            <a:endParaRPr lang="en-US" b="1" dirty="0"/>
          </a:p>
          <a:p>
            <a:endParaRPr lang="en-US" b="1" dirty="0"/>
          </a:p>
          <a:p>
            <a:endParaRPr lang="en-US" sz="3600" dirty="0"/>
          </a:p>
          <a:p>
            <a:endParaRPr lang="en-US" sz="3600" b="1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86862" y="228601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MANAGEMENT OF STUDENTS WITH DIABETES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85E7E3-CF50-4A01-8DE3-932624C0A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0408" y="1092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4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pPr algn="ctr"/>
            <a:r>
              <a:rPr lang="en-US" sz="3200" b="1" dirty="0"/>
              <a:t>ACT 86 OF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185421"/>
            <a:ext cx="10972800" cy="4267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Requires the following for students with diabetes to receive care in school: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Parent/guardian shall provide written authorization for the care and instructions from the student’s health care practitioner (DMMP).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Diabetes-related care shall be consistent with the school health program and the student’s DMMP.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Diabetes-related care shall be consistent with accommodations outlined in a student’s service agreement.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67C3C0-2936-43F8-8422-3C58EE683C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5999" y="11854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5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r>
              <a:rPr lang="en-US" sz="3000" b="1" dirty="0"/>
              <a:t>DEVELOPING STUDENT WRITTEN PLANS OF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Outlines how student’s diabetes will be managed</a:t>
            </a:r>
          </a:p>
          <a:p>
            <a:pPr lvl="1"/>
            <a:r>
              <a:rPr lang="en-US" dirty="0"/>
              <a:t>Remaining consistent with the student’s DMMP</a:t>
            </a:r>
          </a:p>
          <a:p>
            <a:r>
              <a:rPr lang="en-US" dirty="0"/>
              <a:t>Outlines responsibilities of the school, families and students with diabetes</a:t>
            </a:r>
          </a:p>
          <a:p>
            <a:pPr lvl="1"/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622878-3ACD-4331-83AA-B334532CB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8689" y="11938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4999" y="1295401"/>
            <a:ext cx="8794423" cy="4525963"/>
          </a:xfrm>
        </p:spPr>
        <p:txBody>
          <a:bodyPr/>
          <a:lstStyle/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American Diabetes Association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Safe at Schools Campaign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Chapter 2 – Diabetes Medical Management Plan (DMMP)</a:t>
            </a:r>
          </a:p>
          <a:p>
            <a:pPr marL="0" lvl="0" indent="0" algn="ctr">
              <a:spcBef>
                <a:spcPts val="1200"/>
              </a:spcBef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0000"/>
                </a:solidFill>
                <a:hlinkClick r:id="rId5"/>
              </a:rPr>
              <a:t>https://www.youtube.com/watch?v=S6wbagEis-8&amp;feature=share&amp;list=EC3DE9DDE8EB2A2E56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DIABETES MEDICAL MANAGEMENT PLAN (ADA)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4F3757-EA62-4D98-9184-6C202BB150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3530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7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04999" y="1295401"/>
            <a:ext cx="879442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/>
              <a:t>Diabetes Medical Management Plan (DMMP)</a:t>
            </a:r>
            <a:endParaRPr lang="en-US" sz="2800" kern="0" dirty="0"/>
          </a:p>
          <a:p>
            <a:pPr lvl="1">
              <a:lnSpc>
                <a:spcPct val="90000"/>
              </a:lnSpc>
            </a:pPr>
            <a:r>
              <a:rPr lang="en-US" kern="0" dirty="0"/>
              <a:t>Prepared by the student’s personal diabetes health care team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Provided by the parent to the school nurse</a:t>
            </a:r>
          </a:p>
          <a:p>
            <a:pPr lvl="2">
              <a:lnSpc>
                <a:spcPct val="90000"/>
              </a:lnSpc>
            </a:pPr>
            <a:r>
              <a:rPr lang="en-US" kern="0" dirty="0"/>
              <a:t>Immediately after diagnosis AND</a:t>
            </a:r>
          </a:p>
          <a:p>
            <a:pPr lvl="2">
              <a:lnSpc>
                <a:spcPct val="90000"/>
              </a:lnSpc>
            </a:pPr>
            <a:r>
              <a:rPr lang="en-US" kern="0" dirty="0"/>
              <a:t>At the start of each school year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Reviewed by the school health team</a:t>
            </a:r>
          </a:p>
          <a:p>
            <a:pPr lvl="2">
              <a:lnSpc>
                <a:spcPct val="90000"/>
              </a:lnSpc>
            </a:pPr>
            <a:r>
              <a:rPr lang="en-US" kern="0" dirty="0"/>
              <a:t>School nurse to address any questions or concerns with the student’s medical provider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Serves as basis for all other plans of care (health and education)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4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r>
              <a:rPr lang="en-US" sz="3000" b="1" dirty="0"/>
              <a:t>DEVELOPING STUDENT WRITTEN PLANS OF CARE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E041BA-8818-4191-87B9-39237CF98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5999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04999" y="1295401"/>
            <a:ext cx="879442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/>
              <a:t>Individualized Healthcare Plan (IHP)</a:t>
            </a:r>
            <a:endParaRPr lang="en-US" sz="2800" kern="0" dirty="0"/>
          </a:p>
          <a:p>
            <a:pPr lvl="1">
              <a:lnSpc>
                <a:spcPct val="90000"/>
              </a:lnSpc>
            </a:pPr>
            <a:r>
              <a:rPr lang="en-US" kern="0" dirty="0"/>
              <a:t>Based on the DMMP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Developed by the school nurse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Required by professional nursing standards of practice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Uses the nursing process (assessment, diagnosis, planning, implementation and evaluation)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Determines plan of action to meet student’s health care needs while under school jurisdiction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r>
              <a:rPr lang="en-US" sz="3000" b="1" dirty="0"/>
              <a:t>DEVELOPING STUDENT WRITTEN PLANS OF CARE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A0B87A-3775-4BC4-9A6F-F50A5E0AD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8689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7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04999" y="1295401"/>
            <a:ext cx="879442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/>
              <a:t>Emergency Care Plan (ECP)</a:t>
            </a:r>
            <a:endParaRPr lang="en-US" sz="2800" kern="0" dirty="0"/>
          </a:p>
          <a:p>
            <a:pPr lvl="1">
              <a:lnSpc>
                <a:spcPct val="90000"/>
              </a:lnSpc>
            </a:pPr>
            <a:r>
              <a:rPr lang="en-US" kern="0" dirty="0"/>
              <a:t>Based on the DMMP and IHP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Developed by the school nurse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Summarizes immediate action for recognizing and treating hypoglycemia and hyperglycemia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Distributed to all school personnel with responsibility for student with diabetes</a:t>
            </a:r>
          </a:p>
          <a:p>
            <a:pPr lvl="2">
              <a:lnSpc>
                <a:spcPct val="90000"/>
              </a:lnSpc>
            </a:pPr>
            <a:r>
              <a:rPr lang="en-US" kern="0" dirty="0"/>
              <a:t>Throughout the school day</a:t>
            </a:r>
          </a:p>
          <a:p>
            <a:pPr lvl="2">
              <a:lnSpc>
                <a:spcPct val="90000"/>
              </a:lnSpc>
            </a:pPr>
            <a:r>
              <a:rPr lang="en-US" kern="0" dirty="0"/>
              <a:t>During school-sponsored activities (field trips, extracurricular activities)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r>
              <a:rPr lang="en-US" sz="3000" b="1" dirty="0"/>
              <a:t>DEVELOPING STUDENT WRITTEN PLANS OF CARE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0B923D-90AD-4489-8021-D50E7377D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5999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4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09076" y="1295401"/>
            <a:ext cx="969863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/>
              <a:t>Individualized Education Program (IEP)</a:t>
            </a:r>
            <a:endParaRPr lang="en-US" sz="2800" kern="0" dirty="0"/>
          </a:p>
          <a:p>
            <a:pPr lvl="1">
              <a:lnSpc>
                <a:spcPct val="90000"/>
              </a:lnSpc>
            </a:pPr>
            <a:r>
              <a:rPr lang="en-US" kern="0" dirty="0"/>
              <a:t>Required for students receiving special education and related services under the Individuals with Disabilities Education Act (IDEA) and 22 Pa Code, Chapter 14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DMMP, IHP and ECP referenced but not incorporated into medical component of IEP</a:t>
            </a:r>
          </a:p>
          <a:p>
            <a:pPr lvl="2">
              <a:lnSpc>
                <a:spcPct val="90000"/>
              </a:lnSpc>
            </a:pPr>
            <a:r>
              <a:rPr lang="en-US" kern="0" dirty="0"/>
              <a:t>Allows for timely changes to DMMP, IHP and ECP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Distributed to all school personnel involved in implementation</a:t>
            </a:r>
          </a:p>
          <a:p>
            <a:pPr lvl="1">
              <a:lnSpc>
                <a:spcPct val="90000"/>
              </a:lnSpc>
            </a:pPr>
            <a:endParaRPr lang="en-US" sz="24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r>
              <a:rPr lang="en-US" sz="3000" b="1" dirty="0"/>
              <a:t>DEVELOPING STUDENT WRITTEN PLANS OF CARE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AB9C01-1291-4BF9-A313-43F8955FB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7711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6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04999" y="1295401"/>
            <a:ext cx="879442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/>
              <a:t>Section 504 Service Agreement</a:t>
            </a:r>
            <a:endParaRPr lang="en-US" sz="2800" kern="0" dirty="0"/>
          </a:p>
          <a:p>
            <a:pPr lvl="1">
              <a:lnSpc>
                <a:spcPct val="90000"/>
              </a:lnSpc>
            </a:pPr>
            <a:r>
              <a:rPr lang="en-US" kern="0" dirty="0"/>
              <a:t>Required for students identified as a qualified handicapped student under Section 504 of the Rehabilitation Act and 22 Pa Code, Chapter 15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DMMP, IHP and ECP referenced but not incorporated into medical component of Section 504 Service Agreement</a:t>
            </a:r>
          </a:p>
          <a:p>
            <a:pPr lvl="2">
              <a:lnSpc>
                <a:spcPct val="90000"/>
              </a:lnSpc>
            </a:pPr>
            <a:r>
              <a:rPr lang="en-US" kern="0" dirty="0"/>
              <a:t>Allows for timely changes to DMMP, IHP and ECP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Distributed to all school personnel involved in implementation </a:t>
            </a:r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r>
              <a:rPr lang="en-US" sz="3000" b="1" dirty="0"/>
              <a:t>DEVELOPING STUDENT WRITTEN PLANS OF CARE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65FBCF-4B1C-4D27-BC0B-5B0624810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5999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6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904999" y="1295401"/>
            <a:ext cx="879442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/>
              <a:t>Individualized Transportation Plan (ITP)</a:t>
            </a:r>
            <a:endParaRPr lang="en-US" sz="2800" kern="0" dirty="0"/>
          </a:p>
          <a:p>
            <a:pPr lvl="1">
              <a:lnSpc>
                <a:spcPct val="90000"/>
              </a:lnSpc>
            </a:pPr>
            <a:r>
              <a:rPr lang="en-US" kern="0" dirty="0"/>
              <a:t>Based on the DMMP, IHP and ECP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Identifies appropriate transportation services for students with diabetes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Distributed to transportation coordinator and bus/van drivers</a:t>
            </a:r>
          </a:p>
          <a:p>
            <a:pPr lvl="1">
              <a:lnSpc>
                <a:spcPct val="90000"/>
              </a:lnSpc>
            </a:pPr>
            <a:endParaRPr lang="en-US" sz="2400" kern="0" dirty="0"/>
          </a:p>
          <a:p>
            <a:pPr marL="457200" lvl="1" indent="0">
              <a:lnSpc>
                <a:spcPct val="90000"/>
              </a:lnSpc>
              <a:buNone/>
            </a:pPr>
            <a:r>
              <a:rPr lang="en-US" kern="0" dirty="0"/>
              <a:t>Sample plans of care provided in “</a:t>
            </a:r>
            <a:r>
              <a:rPr lang="en-US" dirty="0"/>
              <a:t>Diabetes in School Children: Recommendations and Resource Guide for School Personnel” </a:t>
            </a:r>
            <a:endParaRPr lang="en-US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r>
              <a:rPr lang="en-US" sz="3000" b="1" dirty="0"/>
              <a:t>DEVELOPING STUDENT WRITTEN PLANS OF CARE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BE62AD-5019-4AD0-9819-6F8E5A00E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8689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4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American Diabetes Association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Safe at Schools Campaign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Chapter 5 – Blood Glucose Monitoring</a:t>
            </a:r>
          </a:p>
          <a:p>
            <a:pPr marL="0" lvl="0" indent="0" algn="ctr">
              <a:spcBef>
                <a:spcPts val="120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0000"/>
                </a:solidFill>
                <a:hlinkClick r:id="rId5"/>
              </a:rPr>
              <a:t>https://www.youtube.com/watch?v=SmSWCGJEUG8&amp;index=6&amp;list=PL3DE9DDE8EB2A2E56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BLOOD GLUCOSE MONITORING (ADA)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DF24C1-BA3B-4865-9B35-89686D2AA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88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64105" y="1295401"/>
            <a:ext cx="8987589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/>
              <a:t>Adapted from: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hlinkClick r:id="rId5"/>
              </a:rPr>
              <a:t>Diabetes in School Children: Recommendations and Resource Guide for School Personnel (rev. 2021)</a:t>
            </a:r>
            <a:endParaRPr lang="en-US" sz="2800" dirty="0"/>
          </a:p>
          <a:p>
            <a:pPr marL="0" indent="0">
              <a:spcBef>
                <a:spcPts val="1200"/>
              </a:spcBef>
              <a:buNone/>
            </a:pPr>
            <a:endParaRPr lang="en-US" sz="20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2800" dirty="0">
                <a:hlinkClick r:id="rId6"/>
              </a:rPr>
              <a:t>American Diabetes Association (ADA) Safe at School Campaign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MANAGEMENT OF STUDENTS WITH DIABETES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A5061C-0ABB-4283-9752-CCCDFFBC0C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34103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95892" y="180199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BLOOD GLUCOSE CONTROL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803979" y="1863812"/>
            <a:ext cx="937888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90000"/>
              </a:lnSpc>
            </a:pPr>
            <a:endParaRPr lang="en-US" kern="0" dirty="0"/>
          </a:p>
          <a:p>
            <a:pPr>
              <a:lnSpc>
                <a:spcPct val="90000"/>
              </a:lnSpc>
            </a:pPr>
            <a:r>
              <a:rPr lang="en-US" sz="2800" kern="0" dirty="0"/>
              <a:t>Is a goal of diabetes management;</a:t>
            </a:r>
          </a:p>
          <a:p>
            <a:pPr>
              <a:lnSpc>
                <a:spcPct val="90000"/>
              </a:lnSpc>
            </a:pPr>
            <a:r>
              <a:rPr lang="en-US" sz="2800" kern="0" dirty="0"/>
              <a:t>Optimizes a student’s ability to learn;</a:t>
            </a:r>
          </a:p>
          <a:p>
            <a:pPr>
              <a:lnSpc>
                <a:spcPct val="90000"/>
              </a:lnSpc>
            </a:pPr>
            <a:r>
              <a:rPr lang="en-US" sz="2800" kern="0" dirty="0"/>
              <a:t>Prevents or delays serious complications (h</a:t>
            </a:r>
            <a:r>
              <a:rPr lang="en-US" kern="0" dirty="0"/>
              <a:t>eart disease, stroke, kidney failure, etc.);</a:t>
            </a:r>
          </a:p>
          <a:p>
            <a:pPr>
              <a:lnSpc>
                <a:spcPct val="90000"/>
              </a:lnSpc>
            </a:pPr>
            <a:r>
              <a:rPr lang="en-US" sz="2800" kern="0" dirty="0"/>
              <a:t>Is a juggling act requiring attention 24 hours a day, 7 days a week;</a:t>
            </a:r>
          </a:p>
          <a:p>
            <a:pPr>
              <a:lnSpc>
                <a:spcPct val="90000"/>
              </a:lnSpc>
            </a:pPr>
            <a:r>
              <a:rPr lang="en-US" sz="2800" kern="0" dirty="0"/>
              <a:t>Balances food intake, physical activity and medications; and</a:t>
            </a:r>
          </a:p>
          <a:p>
            <a:pPr>
              <a:lnSpc>
                <a:spcPct val="90000"/>
              </a:lnSpc>
            </a:pPr>
            <a:r>
              <a:rPr lang="en-US" sz="2800" kern="0" dirty="0"/>
              <a:t>Prevents hypoglycemia.</a:t>
            </a:r>
          </a:p>
          <a:p>
            <a:pPr>
              <a:lnSpc>
                <a:spcPct val="90000"/>
              </a:lnSpc>
            </a:pPr>
            <a:endParaRPr lang="en-US" sz="2800" i="1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827903" y="1040998"/>
            <a:ext cx="10354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Maintaining optimal blood glucose control and operating monitoring equipment: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BEB017-D081-40E4-AE39-6AAAF84A0A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1697" y="11111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54786" y="1035909"/>
            <a:ext cx="94362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en-US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kern="0" dirty="0"/>
              <a:t>Blood glucose levels may be checked: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Before and after eating snacks and meals;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Before and after physical activity; and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When there are symptoms of hypoglycemia or hyperglycemia.</a:t>
            </a:r>
          </a:p>
          <a:p>
            <a:pPr lvl="1">
              <a:lnSpc>
                <a:spcPct val="90000"/>
              </a:lnSpc>
            </a:pPr>
            <a:endParaRPr lang="en-US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kern="0" dirty="0"/>
              <a:t>It is medically preferable to check blood glucose levels and respond to results in the classroom.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0308" y="160915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BLOOD GLUCOSE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063" y="2229235"/>
            <a:ext cx="180975" cy="200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062" y="3141665"/>
            <a:ext cx="180975" cy="200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6062" y="2688752"/>
            <a:ext cx="180975" cy="20002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148E19-6B11-4D34-A594-B69119EDA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1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55423" y="1295401"/>
            <a:ext cx="961224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90000"/>
              </a:lnSpc>
            </a:pPr>
            <a:endParaRPr lang="en-US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kern="0" dirty="0"/>
              <a:t>Blood glucose levels may be checked by: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Student with diabetes (if approved for </a:t>
            </a:r>
          </a:p>
          <a:p>
            <a:pPr marL="514350" lvl="1" indent="0">
              <a:lnSpc>
                <a:spcPct val="90000"/>
              </a:lnSpc>
              <a:buNone/>
            </a:pPr>
            <a:r>
              <a:rPr lang="en-US" kern="0" dirty="0"/>
              <a:t>  self-management);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School nurse;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Other licensed health care professionals; and/or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kern="0" dirty="0"/>
              <a:t>Trained diabetes personnel (if applicable).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kern="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420" y="2414587"/>
            <a:ext cx="180975" cy="200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902" y="4266892"/>
            <a:ext cx="180975" cy="200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102" y="3838678"/>
            <a:ext cx="180975" cy="200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6102" y="3410464"/>
            <a:ext cx="180975" cy="200025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10308" y="160915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BLOOD GLUCOSE CONTROL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4C4ECD-B65A-4C11-915A-8D21C0901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4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08289" y="1295401"/>
            <a:ext cx="944565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90000"/>
              </a:lnSpc>
            </a:pPr>
            <a:endParaRPr lang="en-US" kern="0" dirty="0"/>
          </a:p>
          <a:p>
            <a:pPr>
              <a:lnSpc>
                <a:spcPct val="90000"/>
              </a:lnSpc>
            </a:pPr>
            <a:r>
              <a:rPr lang="en-US" sz="2800" kern="0" dirty="0"/>
              <a:t>Affected by growth and puberty, physical and emotional stress, illness or injury</a:t>
            </a:r>
          </a:p>
          <a:p>
            <a:pPr>
              <a:lnSpc>
                <a:spcPct val="90000"/>
              </a:lnSpc>
            </a:pPr>
            <a:r>
              <a:rPr lang="en-US" sz="2800" kern="0" dirty="0"/>
              <a:t>Checking blood glucose levels throughout day – one of most important diabetes</a:t>
            </a:r>
            <a:r>
              <a:rPr lang="en-US" kern="0" dirty="0"/>
              <a:t> </a:t>
            </a:r>
            <a:r>
              <a:rPr lang="en-US" sz="2800" kern="0" dirty="0"/>
              <a:t>management</a:t>
            </a:r>
            <a:r>
              <a:rPr lang="en-US" kern="0" dirty="0"/>
              <a:t> </a:t>
            </a:r>
            <a:r>
              <a:rPr lang="en-US" sz="2800" kern="0" dirty="0"/>
              <a:t>tasks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Blood glucose meter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Continuous glucose monitor (CGM)</a:t>
            </a:r>
          </a:p>
          <a:p>
            <a:pPr marL="0" indent="0">
              <a:lnSpc>
                <a:spcPct val="90000"/>
              </a:lnSpc>
              <a:buNone/>
            </a:pPr>
            <a:endParaRPr lang="en-US" kern="0" dirty="0"/>
          </a:p>
          <a:p>
            <a:pPr lvl="1">
              <a:lnSpc>
                <a:spcPct val="90000"/>
              </a:lnSpc>
            </a:pPr>
            <a:endParaRPr lang="en-US" kern="0" dirty="0"/>
          </a:p>
          <a:p>
            <a:pPr>
              <a:lnSpc>
                <a:spcPct val="90000"/>
              </a:lnSpc>
            </a:pPr>
            <a:endParaRPr lang="en-US" sz="2800" i="1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10308" y="160915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BLOOD GLUCOSE CONTROL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296C48-B5C9-487E-B9C2-0E6C3BD02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6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442301" y="1088011"/>
            <a:ext cx="941737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kern="0" dirty="0"/>
              <a:t>Blood glucose meter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Small portable machine used to check blood glucose levels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Small drop of blood required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Basic steps: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Wash and dry hands and test site (apply gloves).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Insert test strip into meter.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Prick side of fingertip with lancet.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Apply drop of blood to test strip.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Read result on digital display.</a:t>
            </a:r>
          </a:p>
          <a:p>
            <a:pPr lvl="2">
              <a:lnSpc>
                <a:spcPct val="90000"/>
              </a:lnSpc>
            </a:pPr>
            <a:endParaRPr lang="en-US" kern="0" dirty="0"/>
          </a:p>
          <a:p>
            <a:pPr marL="1371600" lvl="3" indent="0">
              <a:lnSpc>
                <a:spcPct val="90000"/>
              </a:lnSpc>
              <a:buNone/>
            </a:pPr>
            <a:endParaRPr lang="en-US" kern="0" dirty="0"/>
          </a:p>
          <a:p>
            <a:pPr marL="914400" lvl="2" indent="0">
              <a:lnSpc>
                <a:spcPct val="90000"/>
              </a:lnSpc>
              <a:buNone/>
            </a:pPr>
            <a:endParaRPr lang="en-US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0308" y="196992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</a:rPr>
              <a:t>BLOOD GLUCOSE CONTROL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275859-3CF4-438F-9EFD-7F2FB494D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2892" y="10880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6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29194" y="1295401"/>
            <a:ext cx="1007339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/>
              <a:t>Continuous glucose monitor (CGM)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Records blood glucose levels throughout the day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Works through a sensor inserted under the skin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Sounds an alarm when blood glucose levels are too high or too low or when increasing or decreasing at a rapid rate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NEVER ignore a CGM alarm.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Follow the student’s ECP for appropriate actions.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10308" y="196992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</a:rPr>
              <a:t>BLOOD GLUCOSE CONTROL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3DC2EF-96D8-4235-A1F0-F3E8D3461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6976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19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06631" y="1295401"/>
            <a:ext cx="974731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/>
              <a:t>Continuous glucose monitor (CGM)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Transmits blood glucose data from a sensor placed under the student’s skin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Sounds alarms when blood glucose levels are too high or too low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Necessitates confirmation of readings with a blood glucose meter before treatment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10308" y="196992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</a:rPr>
              <a:t>BLOOD GLUCOSE CONTROL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0A9ADF-FB78-4B41-BB31-EDAC4CF47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0419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0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06631" y="1295401"/>
            <a:ext cx="974731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/>
              <a:t>Continuous glucose monitor (CGM)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Readings can be transmitted to multiple receivers.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Not recommended:  readings transmitted to the personal devices of school personnel</a:t>
            </a:r>
          </a:p>
          <a:p>
            <a:pPr lvl="2">
              <a:lnSpc>
                <a:spcPct val="90000"/>
              </a:lnSpc>
            </a:pPr>
            <a:r>
              <a:rPr lang="en-US" sz="2200" kern="0" dirty="0"/>
              <a:t>Not recommended:  school nurse with responsibility for constant monitoring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Students should have access to their receiver at all times.</a:t>
            </a:r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10308" y="196992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</a:rPr>
              <a:t>BLOOD GLUCOSE CONTROL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DC5B68-8864-45CC-B4A5-14C16B7109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0419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49691" y="1295401"/>
            <a:ext cx="8484909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Disposal of sharp objects and materials in contact with blood: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Used test strips and other materials discarded in regular trash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Sharps (lancets and needles) discarded in heavy-duty plastic or metal container with tight-fitting lid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Lancet left in device and taken home with student for disposal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196992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</a:rPr>
              <a:t>BLOOD GLUCOSE CONTROL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4703B4-C6B8-4A90-9F08-2117A67F4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1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IMPLEMENTING STUDENT SELF-MANAGEMENT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02455" y="1296733"/>
            <a:ext cx="945493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800" kern="0" dirty="0"/>
              <a:t>Parent/guardian is required to provide written acknowledgements from: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0" dirty="0"/>
              <a:t>Student’s health care practitioner stating that student is competent;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0" dirty="0"/>
              <a:t>Parent/guardian request that school comply with instructions from health care practitioner;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0" dirty="0"/>
              <a:t>School nurse that student has demonstrated competency; and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0" dirty="0"/>
              <a:t>Student that they’ve received instructions in self-management and will not allow other students’ access to diabetes supplies.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kern="0" dirty="0"/>
              <a:t>	</a:t>
            </a: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kern="0" dirty="0"/>
          </a:p>
          <a:p>
            <a:pPr lvl="2">
              <a:lnSpc>
                <a:spcPct val="90000"/>
              </a:lnSpc>
            </a:pPr>
            <a:endParaRPr lang="en-US" kern="0" dirty="0"/>
          </a:p>
          <a:p>
            <a:pPr marL="914400" lvl="2" indent="0">
              <a:lnSpc>
                <a:spcPct val="90000"/>
              </a:lnSpc>
              <a:buNone/>
            </a:pPr>
            <a:endParaRPr lang="en-US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0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0" y="4403044"/>
            <a:ext cx="190500" cy="209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0" y="3668339"/>
            <a:ext cx="190500" cy="209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0" y="2933634"/>
            <a:ext cx="190500" cy="209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0" y="2224474"/>
            <a:ext cx="190500" cy="20955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6BF806-AB00-4337-BDD3-192B9648B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6730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6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All school personnel − Level 1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Staff responsible for students with diabetes − Level 1 and 2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Administration, nurses and school staff designated as trained diabetes personnel − Level 1, 2 and 3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RECOMMENDED ANNUAL TRAINING MODULES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641D84-16D0-4CD7-B429-92C8C8D3B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582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9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64849" y="1295401"/>
            <a:ext cx="9059159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School may revoke self-management privileges due to: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Noncompliance with school rules;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Noncompliance with provisions of service agreement; or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Unwillingness or inability to safeguard supplies from other students.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Supplies must be readily accessible if privileges are revoked.</a:t>
            </a:r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 marL="0" indent="0">
              <a:spcBef>
                <a:spcPts val="1200"/>
              </a:spcBef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84936" y="190422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IMPLEMENTING STUDENT SELF-MANAGEMENT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649AAB-3C55-41AA-85CA-180C039B5F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1811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5485" y="1295401"/>
            <a:ext cx="8909115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Ability for self-care should be individualized based on level of maturity and length of time since diagnosis.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Self-management may be granted in stages based on student’s abilities.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All students with diabetes may require assistance when blood glucose levels are out of target range.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00924" y="202778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IMPLEMENTING STUDENT SELF-MANAGEMENT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F56D4B-7A8C-413E-A474-8BEBB4C59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5823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2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6058" y="1295401"/>
            <a:ext cx="8918542" cy="4525963"/>
          </a:xfrm>
        </p:spPr>
        <p:txBody>
          <a:bodyPr/>
          <a:lstStyle/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Factors to consider in written plans of care: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Which specific tasks student allowed to self-manage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Where tasks will be completed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Where supplies will be stored</a:t>
            </a:r>
          </a:p>
          <a:p>
            <a:pPr lvl="2">
              <a:spcBef>
                <a:spcPts val="1200"/>
              </a:spcBef>
            </a:pPr>
            <a:r>
              <a:rPr lang="en-US" dirty="0"/>
              <a:t>When student is required to provide meter readings and medication dosages to school nurse</a:t>
            </a:r>
          </a:p>
          <a:p>
            <a:pPr lvl="2">
              <a:spcBef>
                <a:spcPts val="1200"/>
              </a:spcBef>
            </a:pPr>
            <a:endParaRPr lang="en-US" dirty="0"/>
          </a:p>
          <a:p>
            <a:pPr lvl="2">
              <a:spcBef>
                <a:spcPts val="1200"/>
              </a:spcBef>
            </a:pPr>
            <a:endParaRPr lang="en-US" dirty="0"/>
          </a:p>
          <a:p>
            <a:pPr lvl="2">
              <a:spcBef>
                <a:spcPts val="1200"/>
              </a:spcBef>
            </a:pPr>
            <a:endParaRPr lang="en-US" dirty="0"/>
          </a:p>
          <a:p>
            <a:pPr lvl="1"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2708" y="3634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IMPLEMENTING STUDENT SELF-MANAGEMENT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669" y="1458355"/>
            <a:ext cx="190500" cy="20955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7043D4-80CF-47BB-B95B-4E3AC754E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4676" y="10519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1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American Diabetes Association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Safe at Schools Campaign </a:t>
            </a:r>
          </a:p>
          <a:p>
            <a:pPr marL="0" lvl="0" indent="0" algn="ctr">
              <a:spcBef>
                <a:spcPts val="1200"/>
              </a:spcBef>
              <a:buNone/>
            </a:pPr>
            <a:r>
              <a:rPr lang="en-US" dirty="0">
                <a:solidFill>
                  <a:srgbClr val="000000"/>
                </a:solidFill>
              </a:rPr>
              <a:t>Chapter 12 – Nutrition and Physical Activity</a:t>
            </a:r>
          </a:p>
          <a:p>
            <a:pPr marL="0" lvl="0" indent="0" algn="ctr">
              <a:spcBef>
                <a:spcPts val="1200"/>
              </a:spcBef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2800" dirty="0">
                <a:solidFill>
                  <a:srgbClr val="000000"/>
                </a:solidFill>
                <a:hlinkClick r:id="rId5"/>
              </a:rPr>
              <a:t>https://www.youtube.com/watch?v=_IApvPofJfY&amp;index=13&amp;list=PL3DE9DDE8EB2A2E56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NUTRITION AND PHYSICAL ACTIVITY (ADA)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39BAF8-2E2A-4AD3-90AB-4E28DCD71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4104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1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Individualized to fit student’s lifestyle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Based on timing, amount and content of foods, balanced with action of medications and physical activity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No forbidden foods for students with diabetes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FOLLOWING AN INDIVIDUALIZED MEAL PLAN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2D4F05-782D-49FC-A208-F4EEBDC29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3530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0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58097" y="1130509"/>
            <a:ext cx="9045146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Carbohydrate (carb) counting most popular meal planning approach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Determine number of grams of carbs student eats and drinks in meals and snacks.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Provide list of carb content for foods and beverages served in cafeteria to parents/students by food service manager.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Base dose medication on formula provided in DMMP.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2708" y="3634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FOLLOWING AN INDIVIDUALIZED MEAL PLAN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5953B1-5E06-4B97-8940-E8A4AEEA6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2957" y="11305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0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Physical activity is a critical element of effective diabetes management.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Student with diabetes should participate fully in physical education classes (unless showing signs of hypoglycemia or hyperglycemia).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Blood glucose level may be checked before, during and after physical activity and as needed.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PROMOTING REGULAR PHYSICAL ACTIVITY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A9043C-9CC3-489F-A96E-0C0B6E50C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3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Snack may be required before and after physical activity.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Student with diabetes should be monitored for signs of hypoglycemia or hyperglycemia.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Quick-acting source of glucose should always be available.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Insulin pump may be disconnected or remain attached based on type.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PROMOTING REGULAR PHYSICAL ACTIVITY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570C67-AF14-45A1-B5FE-8FF9467A1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6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School has responsibility to provide care while student under school jurisdiction.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Student may not be refused attendance at activities due to diabetes.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Strategies for providing care should be included in written plans of care.</a:t>
            </a:r>
          </a:p>
          <a:p>
            <a:pPr lvl="2">
              <a:spcBef>
                <a:spcPts val="1200"/>
              </a:spcBef>
            </a:pPr>
            <a:endParaRPr lang="en-US" dirty="0"/>
          </a:p>
          <a:p>
            <a:pPr lvl="3">
              <a:spcBef>
                <a:spcPts val="1200"/>
              </a:spcBef>
            </a:pPr>
            <a:endParaRPr lang="en-US" dirty="0"/>
          </a:p>
          <a:p>
            <a:pPr lvl="1"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108065"/>
            <a:ext cx="112189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Verdana"/>
              </a:rPr>
              <a:t>PLANNING FOR SPECIAL EVENTS, FIELD TRIPS AND EXTRACURRICULAR ACTIVITIES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5F0FB5-5662-4FD9-A4A8-773700E5C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8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0088" y="1085539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Advance planning required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School staff coordinating the event should provide notice to the school nurse within a reasonable time frame (at least 2 weeks recommended) to ensure:</a:t>
            </a:r>
          </a:p>
          <a:p>
            <a:pPr lvl="2">
              <a:spcBef>
                <a:spcPts val="1200"/>
              </a:spcBef>
            </a:pPr>
            <a:r>
              <a:rPr lang="en-US" sz="2200" dirty="0"/>
              <a:t>Availability of supplies (medications and snacks); and</a:t>
            </a:r>
          </a:p>
          <a:p>
            <a:pPr lvl="2">
              <a:spcBef>
                <a:spcPts val="1200"/>
              </a:spcBef>
            </a:pPr>
            <a:r>
              <a:rPr lang="en-US" sz="2200" dirty="0"/>
              <a:t>Coverage by parent, nurse or trained diabetes personnel (if applicable).</a:t>
            </a:r>
          </a:p>
          <a:p>
            <a:pPr lvl="3">
              <a:spcBef>
                <a:spcPts val="1200"/>
              </a:spcBef>
            </a:pPr>
            <a:r>
              <a:rPr lang="en-US" dirty="0"/>
              <a:t>Parent may be invited but may not be required to attend.</a:t>
            </a:r>
          </a:p>
          <a:p>
            <a:pPr lvl="3">
              <a:spcBef>
                <a:spcPts val="1200"/>
              </a:spcBef>
            </a:pPr>
            <a:endParaRPr lang="en-US" dirty="0"/>
          </a:p>
          <a:p>
            <a:pPr lvl="1"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108065"/>
            <a:ext cx="112189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FFFF"/>
                </a:solidFill>
                <a:latin typeface="Verdana"/>
              </a:rPr>
              <a:t>PLANNING FOR SPECIAL EVENTS, FIELD TRIPS AND EXTRACURRICULAR ACTIVITIES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F9E793-B138-4AA1-9768-42455DE2F8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3530" y="10855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5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Diabetes management is 24/7.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Routine care is required to meet daily needs.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Emergencies can occur at any time.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School staff must be prepared to provide diabetes care at school and at all school-sponsored activities.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The elements of effective diabetes management to be covered in this module are highlighted in yellow on the following slides.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MANAGEMENT OF STUDENTS WITH DIABETES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C8B7C2-7324-4E66-B968-52542D471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4103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8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8606" y="1295401"/>
            <a:ext cx="8795994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In case of lock-down, emergency kit provided by parents/guardians should be readily available in classroom(s).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Snacks/water, quick-acting glucose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In case of shelter-in-place, emergency supplies for at least 72 hours should be provided by parents/guardians to carry out medical orders in DMMP.</a:t>
            </a:r>
          </a:p>
          <a:p>
            <a:pPr lvl="1">
              <a:spcBef>
                <a:spcPts val="1200"/>
              </a:spcBef>
            </a:pPr>
            <a:endParaRPr lang="en-US" dirty="0"/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PLANNING FOR DISASTERS AND EMERGENCIES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438255-5A57-4385-A537-43BD2677F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5823" y="11707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3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School personnel, parents/guardians and students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Collaboration among members of school health team and student’s personal health care team is essential.</a:t>
            </a:r>
          </a:p>
          <a:p>
            <a:pPr lvl="1">
              <a:spcBef>
                <a:spcPts val="1200"/>
              </a:spcBef>
            </a:pPr>
            <a:r>
              <a:rPr lang="en-US" sz="2400" dirty="0"/>
              <a:t>Guides provide actions and responsibilities for key school staff, parents/guardian and student with diabetes.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ACTION GUIDES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D00C7F-AFE3-41FA-9CF6-9342BD4C4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96396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5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Copy action sheets and distribute to appropriate school staff.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Maintain copies for substitute personnel. 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Ensure all staff members understand their roles and responsibilities.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ACTION GUIDES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4911C9-0C75-4CCB-96B2-21D769F80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6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/>
              <a:t>THIS CONCLUDES LEVEL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733" y="1047474"/>
            <a:ext cx="10972800" cy="4267200"/>
          </a:xfrm>
        </p:spPr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School administrators, school nurses, other licensed health care professionals and staff designated as trained diabetes personnel (if applicable) should continue </a:t>
            </a:r>
            <a:r>
              <a:rPr lang="en-US"/>
              <a:t>to Level </a:t>
            </a:r>
            <a:r>
              <a:rPr lang="en-US" dirty="0"/>
              <a:t>3.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Staff with responsibility for students with diabetes should meet with the school nurse for instructions on individual students.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A91D2A-156A-4431-8E16-09CDD0B3CE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7225" y="10474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4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3122" y="1510845"/>
            <a:ext cx="88392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/>
              <a:t>Assembling a school health team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highlight>
                  <a:srgbClr val="FFFF00"/>
                </a:highlight>
              </a:rPr>
              <a:t>Developing student written plans of care</a:t>
            </a:r>
          </a:p>
          <a:p>
            <a:pPr lvl="1">
              <a:spcBef>
                <a:spcPts val="1200"/>
              </a:spcBef>
            </a:pPr>
            <a:r>
              <a:rPr lang="en-US" sz="2400" dirty="0">
                <a:highlight>
                  <a:srgbClr val="FFFF00"/>
                </a:highlight>
              </a:rPr>
              <a:t>Based on the student’s Diabetes Medical Management Plan (DMMP)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Designating and training school staff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highlight>
                  <a:srgbClr val="FFFF00"/>
                </a:highlight>
              </a:rPr>
              <a:t>Maintaining optimal blood glucose control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800" dirty="0">
              <a:highlight>
                <a:srgbClr val="FFFF00"/>
              </a:highlight>
            </a:endParaRPr>
          </a:p>
          <a:p>
            <a:pPr marL="0" lvl="0" indent="0">
              <a:spcBef>
                <a:spcPts val="1200"/>
              </a:spcBef>
              <a:buNone/>
            </a:pPr>
            <a:endParaRPr lang="en-US" sz="2800" dirty="0">
              <a:highlight>
                <a:srgbClr val="FFFF00"/>
              </a:highlight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1800" dirty="0">
              <a:highlight>
                <a:srgbClr val="FFFF00"/>
              </a:highlight>
            </a:endParaRP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ELEMENTS OF EFFECTIVE DIABETES MANAGEMENT IN SCHOOLS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97859D-B961-4399-A4A4-EE1E02540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1044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514189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>
                <a:highlight>
                  <a:srgbClr val="FFFF00"/>
                </a:highlight>
              </a:rPr>
              <a:t>Implementing student self-management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highlight>
                  <a:srgbClr val="FFFF00"/>
                </a:highlight>
              </a:rPr>
              <a:t>Operating monitoring equipment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Recognizing and treating hypoglycemia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Recognizing and treating hyperglycemia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Administering medications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  <a:highlight>
                  <a:srgbClr val="FFFF00"/>
                </a:highlight>
              </a:rPr>
              <a:t>Following an individualized meal plan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ELEMENTS OF EFFECTIVE DIABETES MANAGEMENT IN SCHOOLS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C9DE04-FA2B-47D8-A559-D982DEE5D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2957" y="11077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3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1525" y="1491789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  <a:highlight>
                  <a:srgbClr val="FFFF00"/>
                </a:highlight>
              </a:rPr>
              <a:t>Promoting regular physical activity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  <a:highlight>
                  <a:srgbClr val="FFFF00"/>
                </a:highlight>
              </a:rPr>
              <a:t>Planning for special events, field trips and extracurricular activities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  <a:highlight>
                  <a:srgbClr val="FFFF00"/>
                </a:highlight>
              </a:rPr>
              <a:t>Planning for disasters and emergencies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rgbClr val="000000"/>
                </a:solidFill>
              </a:rPr>
              <a:t>Dealing with emotional and social issues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ELEMENTS OF EFFECTIVE DIABETES MANAGEMENT IN SCHOOLS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6BD3ED-9ABE-4F26-80DC-1ABD62BEC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1519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0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932" y="177800"/>
            <a:ext cx="10803467" cy="609600"/>
          </a:xfrm>
        </p:spPr>
        <p:txBody>
          <a:bodyPr/>
          <a:lstStyle/>
          <a:p>
            <a:pPr algn="ctr"/>
            <a:r>
              <a:rPr lang="en-US" sz="3200" b="1" dirty="0"/>
              <a:t>ACT 86 OF 2016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Level 2 training will include the following provisions from Act 86 of 2016:</a:t>
            </a:r>
          </a:p>
          <a:p>
            <a:pPr lvl="1"/>
            <a:r>
              <a:rPr lang="en-US" dirty="0"/>
              <a:t>Section 1414.3 Education of School Employees in Diabetes Care and Management</a:t>
            </a:r>
          </a:p>
          <a:p>
            <a:pPr lvl="2"/>
            <a:r>
              <a:rPr lang="en-US" dirty="0"/>
              <a:t>(a)(2) Means of monitoring blood glucose</a:t>
            </a:r>
          </a:p>
          <a:p>
            <a:pPr lvl="1"/>
            <a:r>
              <a:rPr lang="en-US" dirty="0"/>
              <a:t>Section 1414.4 Diabetes Care in Schools</a:t>
            </a:r>
          </a:p>
          <a:p>
            <a:pPr lvl="1"/>
            <a:r>
              <a:rPr lang="en-US" dirty="0"/>
              <a:t>Section 1414.5 Possession and Use of Diabetes Medication and Monitoring Equipment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5AE116-BBC3-4F77-B135-445589B306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5999" y="10859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3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95401"/>
            <a:ext cx="8229600" cy="4525963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Following this training, participants will be able to: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sz="2800" dirty="0"/>
              <a:t>List three types of student plans of care;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sz="2800" dirty="0"/>
              <a:t>Name two factors to consider for special events, field trips or extracurricular activities; and</a:t>
            </a:r>
          </a:p>
          <a:p>
            <a:pPr marL="514350" indent="-514350">
              <a:lnSpc>
                <a:spcPct val="90000"/>
              </a:lnSpc>
              <a:buAutoNum type="arabicPeriod"/>
            </a:pPr>
            <a:r>
              <a:rPr lang="en-US" sz="2800" dirty="0"/>
              <a:t>List the steps in determining a student’s carbohydrate count for each meal/snack.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0308" y="211016"/>
            <a:ext cx="11218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FFFF"/>
                </a:solidFill>
                <a:latin typeface="Verdana"/>
              </a:rPr>
              <a:t>OBJECTIVES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C61234-93E8-4F30-BAA3-8E8BE1C25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2892" y="10922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3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OH_Master%20Template[1]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40F313A631F640B6F972CC12FDA1AA" ma:contentTypeVersion="2" ma:contentTypeDescription="Create a new document." ma:contentTypeScope="" ma:versionID="bc96a8e0e777706d78c7a7042f4b9fab">
  <xsd:schema xmlns:xsd="http://www.w3.org/2001/XMLSchema" xmlns:xs="http://www.w3.org/2001/XMLSchema" xmlns:p="http://schemas.microsoft.com/office/2006/metadata/properties" xmlns:ns1="http://schemas.microsoft.com/sharepoint/v3" xmlns:ns2="ee34c1ad-bb57-47d0-86e3-a865a141362a" targetNamespace="http://schemas.microsoft.com/office/2006/metadata/properties" ma:root="true" ma:fieldsID="5b7a81d05fc97020a82439f6eef42530" ns1:_="" ns2:_="">
    <xsd:import namespace="http://schemas.microsoft.com/sharepoint/v3"/>
    <xsd:import namespace="ee34c1ad-bb57-47d0-86e3-a865a141362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34c1ad-bb57-47d0-86e3-a865a14136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8C8E70D-C8DD-4AD8-9EAA-E1106F060929}"/>
</file>

<file path=customXml/itemProps2.xml><?xml version="1.0" encoding="utf-8"?>
<ds:datastoreItem xmlns:ds="http://schemas.openxmlformats.org/officeDocument/2006/customXml" ds:itemID="{58F4B23D-5E34-49E8-A960-E1869BA9CBC6}"/>
</file>

<file path=customXml/itemProps3.xml><?xml version="1.0" encoding="utf-8"?>
<ds:datastoreItem xmlns:ds="http://schemas.openxmlformats.org/officeDocument/2006/customXml" ds:itemID="{AFD58708-4BC6-46DF-BBF6-389FC4CCFBFC}"/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2194</Words>
  <Application>Microsoft Office PowerPoint</Application>
  <PresentationFormat>Widescreen</PresentationFormat>
  <Paragraphs>354</Paragraphs>
  <Slides>43</Slides>
  <Notes>39</Notes>
  <HiddenSlides>0</HiddenSlides>
  <MMClips>43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Verdana</vt:lpstr>
      <vt:lpstr>DOH_Master%20Template[1]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 86 OF 2016</vt:lpstr>
      <vt:lpstr>PowerPoint Presentation</vt:lpstr>
      <vt:lpstr>ACT 86 OF 2016</vt:lpstr>
      <vt:lpstr>DEVELOPING STUDENT WRITTEN PLANS OF CARE</vt:lpstr>
      <vt:lpstr>PowerPoint Presentation</vt:lpstr>
      <vt:lpstr>DEVELOPING STUDENT WRITTEN PLANS OF CARE</vt:lpstr>
      <vt:lpstr>DEVELOPING STUDENT WRITTEN PLANS OF CARE</vt:lpstr>
      <vt:lpstr>DEVELOPING STUDENT WRITTEN PLANS OF CARE</vt:lpstr>
      <vt:lpstr>DEVELOPING STUDENT WRITTEN PLANS OF CARE</vt:lpstr>
      <vt:lpstr>DEVELOPING STUDENT WRITTEN PLANS OF CARE</vt:lpstr>
      <vt:lpstr>DEVELOPING STUDENT WRITTEN PLANS OF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CONCLUDES LEVEL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 2 Training - July 2023</dc:title>
  <dc:creator>Beth Anne Bahn</dc:creator>
  <cp:lastModifiedBy>Schultz, Colleen</cp:lastModifiedBy>
  <cp:revision>84</cp:revision>
  <cp:lastPrinted>2017-02-22T14:58:28Z</cp:lastPrinted>
  <dcterms:created xsi:type="dcterms:W3CDTF">2017-01-31T14:41:41Z</dcterms:created>
  <dcterms:modified xsi:type="dcterms:W3CDTF">2023-07-07T18:32:52Z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0x0101009740F313A631F640B6F972CC12FDA1AA</vt:lpwstr>
  </property>
</Properties>
</file>